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4"/>
      <p:bold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F6FD5-1F62-404C-9D53-650DCD91A51B}">
  <a:tblStyle styleId="{D7BF6FD5-1F62-404C-9D53-650DCD91A5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2B58EB-C40C-4A12-BABA-B21C81CE90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802" y="4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13bbadb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213bbadb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12f1611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12f1611b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13bbadb96_1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213bbadb96_1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13bbadb96_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3213bbadb96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12535f8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212535f8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116b395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116b395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116b395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116b395a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116b395a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116b395a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116b395a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116b395a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12f1611b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12f1611b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116b395a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116b395a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n1NpF1qQjbvPzQLHLYWej40TNDuKdP8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Stock numbers on a digital display"/>
          <p:cNvPicPr preferRelativeResize="0"/>
          <p:nvPr/>
        </p:nvPicPr>
        <p:blipFill rotWithShape="1">
          <a:blip r:embed="rId3">
            <a:alphaModFix amt="96000"/>
          </a:blip>
          <a:srcRect b="3437"/>
          <a:stretch/>
        </p:blipFill>
        <p:spPr>
          <a:xfrm>
            <a:off x="15" y="8"/>
            <a:ext cx="9143987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0" y="3392425"/>
            <a:ext cx="9144000" cy="8139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44150" y="3520856"/>
            <a:ext cx="8362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PRESENTATION</a:t>
            </a:r>
            <a:r>
              <a:rPr lang="en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URBAN HEALTH ENVIRONMENT CONSULTANT TOOL</a:t>
            </a:r>
            <a:endParaRPr sz="3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4150" y="3878625"/>
            <a:ext cx="551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CSE583 Team Project	Eva (</a:t>
            </a:r>
            <a:r>
              <a:rPr lang="en" sz="800">
                <a:solidFill>
                  <a:schemeClr val="lt1"/>
                </a:solidFill>
              </a:rPr>
              <a:t>Jiafei) Zhang | </a:t>
            </a: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Aishwarya | Jingheng Chen | Sam Wang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Next Steps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42" name="Google Shape;442;p23"/>
          <p:cNvSpPr txBox="1">
            <a:spLocks noGrp="1"/>
          </p:cNvSpPr>
          <p:nvPr>
            <p:ph type="body" idx="1"/>
          </p:nvPr>
        </p:nvSpPr>
        <p:spPr>
          <a:xfrm>
            <a:off x="3394850" y="1233750"/>
            <a:ext cx="5437200" cy="28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Current phase optimization:</a:t>
            </a:r>
            <a:r>
              <a:rPr lang="en" sz="1400"/>
              <a:t> </a:t>
            </a:r>
            <a:r>
              <a:rPr lang="en" sz="1200"/>
              <a:t>corner cases check and test, map interaction refinement, do better with style check; Add contemporaneous data and further develop application for web based tool usage; conduct HCI surveys</a:t>
            </a:r>
            <a:endParaRPr sz="120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Next phase:</a:t>
            </a:r>
            <a:r>
              <a:rPr lang="en" sz="1400"/>
              <a:t> </a:t>
            </a:r>
            <a:r>
              <a:rPr lang="en" sz="1200"/>
              <a:t>consider the scalability, build the database and use cloud to store resources; add interaction to graphs, like enable users to play toolbars to change indicators and see the result; implement more use cases and make it more user friendly with high performance.</a:t>
            </a:r>
            <a:endParaRPr sz="120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Next Next Next Phase: </a:t>
            </a:r>
            <a:r>
              <a:rPr lang="en" sz="1200"/>
              <a:t>adding some playground for users to make changes on satellite image, etc, to see how retrofitting strategies at cities level can influence the health performance.</a:t>
            </a:r>
            <a:endParaRPr sz="1200"/>
          </a:p>
        </p:txBody>
      </p:sp>
      <p:sp>
        <p:nvSpPr>
          <p:cNvPr id="443" name="Google Shape;443;p23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" name="Google Shape;447;p23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8" name="Google Shape;448;p23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DFD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DFD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DFD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9" name="Google Shape;449;p23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450" name="Google Shape;450;p23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454" name="Google Shape;454;p23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3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8" name="Google Shape;458;p23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9" name="Google Shape;459;p23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460" name="Google Shape;460;p23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464" name="Google Shape;464;p23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468" name="Google Shape;468;p23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23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471" name="Google Shape;471;p23" descr="卡通人物&#10;&#10;低可信度描述已自动生成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23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473" name="Google Shape;473;p23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74" name="Google Shape;4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50" y="1282525"/>
            <a:ext cx="2681300" cy="24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4" descr="Stock numbers on a digital display"/>
          <p:cNvPicPr preferRelativeResize="0"/>
          <p:nvPr/>
        </p:nvPicPr>
        <p:blipFill rotWithShape="1">
          <a:blip r:embed="rId3">
            <a:alphaModFix amt="96000"/>
          </a:blip>
          <a:srcRect b="3437"/>
          <a:stretch/>
        </p:blipFill>
        <p:spPr>
          <a:xfrm>
            <a:off x="15" y="8"/>
            <a:ext cx="9143987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4"/>
          <p:cNvSpPr/>
          <p:nvPr/>
        </p:nvSpPr>
        <p:spPr>
          <a:xfrm>
            <a:off x="0" y="2110875"/>
            <a:ext cx="9144000" cy="8139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1" name="Google Shape;481;p24"/>
          <p:cNvSpPr txBox="1"/>
          <p:nvPr/>
        </p:nvSpPr>
        <p:spPr>
          <a:xfrm>
            <a:off x="144150" y="2322531"/>
            <a:ext cx="8362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THANKS</a:t>
            </a:r>
            <a:endParaRPr sz="3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420588" y="1740450"/>
            <a:ext cx="1324800" cy="166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0B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898475" y="1740450"/>
            <a:ext cx="1324800" cy="166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0B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359300" y="1740450"/>
            <a:ext cx="1324800" cy="166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0B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820125" y="1740450"/>
            <a:ext cx="1324800" cy="166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0B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843075" y="1740450"/>
            <a:ext cx="1324800" cy="166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0B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80" name="Google Shape;80;p15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84" name="Google Shape;84;p1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5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90" name="Google Shape;90;p15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5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94" name="Google Shape;94;p15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98" name="Google Shape;98;p15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15"/>
          <p:cNvSpPr txBox="1"/>
          <p:nvPr/>
        </p:nvSpPr>
        <p:spPr>
          <a:xfrm>
            <a:off x="981275" y="2669485"/>
            <a:ext cx="1237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1300" b="1" i="0" u="none" strike="noStrike" cap="none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1200" b="1" i="0" u="none" strike="noStrike" cap="none">
              <a:solidFill>
                <a:srgbClr val="40BAD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236605" y="2669475"/>
            <a:ext cx="929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1300" b="1" i="0" u="none" strike="noStrike" cap="none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1200" b="1" i="0" u="none" strike="noStrike" cap="none">
              <a:solidFill>
                <a:srgbClr val="40BAD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644744" y="2669483"/>
            <a:ext cx="1237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1300" b="1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1300" b="1" i="0" u="none" strike="noStrike" cap="none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1200" b="1" i="0" u="none" strike="noStrike" cap="none">
              <a:solidFill>
                <a:srgbClr val="40BAD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3" name="Google Shape;103;p15"/>
          <p:cNvGrpSpPr/>
          <p:nvPr/>
        </p:nvGrpSpPr>
        <p:grpSpPr>
          <a:xfrm>
            <a:off x="1271147" y="2095935"/>
            <a:ext cx="464245" cy="447789"/>
            <a:chOff x="-3768700" y="3253275"/>
            <a:chExt cx="301850" cy="291150"/>
          </a:xfrm>
        </p:grpSpPr>
        <p:sp>
          <p:nvSpPr>
            <p:cNvPr id="104" name="Google Shape;104;p15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4305865" y="2122724"/>
            <a:ext cx="451903" cy="451864"/>
            <a:chOff x="-4478975" y="3251700"/>
            <a:chExt cx="293825" cy="293800"/>
          </a:xfrm>
        </p:grpSpPr>
        <p:sp>
          <p:nvSpPr>
            <p:cNvPr id="108" name="Google Shape;108;p1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5593621" y="2669475"/>
            <a:ext cx="929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1300" b="1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1200" b="1" i="0" u="none" strike="noStrike" cap="none">
              <a:solidFill>
                <a:srgbClr val="40BAD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182499" y="2669483"/>
            <a:ext cx="998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1300" b="1">
                <a:solidFill>
                  <a:srgbClr val="40BAD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1200" b="1" i="0" u="none" strike="noStrike" cap="none">
              <a:solidFill>
                <a:srgbClr val="40BAD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3" name="Google Shape;113;p15"/>
          <p:cNvGrpSpPr/>
          <p:nvPr/>
        </p:nvGrpSpPr>
        <p:grpSpPr>
          <a:xfrm>
            <a:off x="5767934" y="2112543"/>
            <a:ext cx="451868" cy="441668"/>
            <a:chOff x="-5974675" y="3632100"/>
            <a:chExt cx="300125" cy="293350"/>
          </a:xfrm>
        </p:grpSpPr>
        <p:sp>
          <p:nvSpPr>
            <p:cNvPr id="114" name="Google Shape;114;p15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7273399" y="2151773"/>
            <a:ext cx="400024" cy="394040"/>
            <a:chOff x="-60991775" y="3376900"/>
            <a:chExt cx="315850" cy="311150"/>
          </a:xfrm>
        </p:grpSpPr>
        <p:sp>
          <p:nvSpPr>
            <p:cNvPr id="118" name="Google Shape;118;p15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2833318" y="2173339"/>
            <a:ext cx="499334" cy="351130"/>
            <a:chOff x="3386036" y="1746339"/>
            <a:chExt cx="397907" cy="279762"/>
          </a:xfrm>
        </p:grpSpPr>
        <p:sp>
          <p:nvSpPr>
            <p:cNvPr id="122" name="Google Shape;122;p15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411836" y="378452"/>
            <a:ext cx="842400" cy="820465"/>
            <a:chOff x="10420935" y="99251"/>
            <a:chExt cx="1123200" cy="1093954"/>
          </a:xfrm>
        </p:grpSpPr>
        <p:pic>
          <p:nvPicPr>
            <p:cNvPr id="125" name="Google Shape;125;p15" descr="卡通人物&#10;&#10;低可信度描述已自动生成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5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27" name="Google Shape;127;p15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8" name="Google Shape;128;p15"/>
          <p:cNvSpPr txBox="1"/>
          <p:nvPr/>
        </p:nvSpPr>
        <p:spPr>
          <a:xfrm>
            <a:off x="1539500" y="666275"/>
            <a:ext cx="6724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BAD2"/>
                </a:solidFill>
              </a:rPr>
              <a:t>CONTENT</a:t>
            </a:r>
            <a:endParaRPr sz="2400">
              <a:solidFill>
                <a:srgbClr val="40BAD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t="67451"/>
          <a:stretch/>
        </p:blipFill>
        <p:spPr>
          <a:xfrm>
            <a:off x="3277900" y="3305900"/>
            <a:ext cx="5307025" cy="92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411836" y="378452"/>
            <a:ext cx="842400" cy="820465"/>
            <a:chOff x="10420935" y="99251"/>
            <a:chExt cx="1123200" cy="1093954"/>
          </a:xfrm>
        </p:grpSpPr>
        <p:pic>
          <p:nvPicPr>
            <p:cNvPr id="135" name="Google Shape;135;p16" descr="卡通人物&#10;&#10;低可信度描述已自动生成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6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37" name="Google Shape;137;p16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8" name="Google Shape;138;p16"/>
          <p:cNvSpPr txBox="1"/>
          <p:nvPr/>
        </p:nvSpPr>
        <p:spPr>
          <a:xfrm>
            <a:off x="389652" y="1380099"/>
            <a:ext cx="159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Idea &amp; User</a:t>
            </a:r>
            <a:endParaRPr sz="1800" b="1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5" name="Google Shape;145;p16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146" name="Google Shape;146;p16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150" name="Google Shape;150;p16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6"/>
          <p:cNvGrpSpPr/>
          <p:nvPr/>
        </p:nvGrpSpPr>
        <p:grpSpPr>
          <a:xfrm>
            <a:off x="1993307" y="1326058"/>
            <a:ext cx="403001" cy="477606"/>
            <a:chOff x="3122257" y="1508594"/>
            <a:chExt cx="294850" cy="349434"/>
          </a:xfrm>
        </p:grpSpPr>
        <p:sp>
          <p:nvSpPr>
            <p:cNvPr id="154" name="Google Shape;154;p16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855" y="273625"/>
            <a:ext cx="5151759" cy="28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l="1637" t="30683" r="62441" b="50484"/>
          <a:stretch/>
        </p:blipFill>
        <p:spPr>
          <a:xfrm>
            <a:off x="460450" y="3158379"/>
            <a:ext cx="1590898" cy="44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 l="61042" t="30674" r="3035" b="50493"/>
          <a:stretch/>
        </p:blipFill>
        <p:spPr>
          <a:xfrm>
            <a:off x="460450" y="3786536"/>
            <a:ext cx="1590898" cy="448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6"/>
          <p:cNvCxnSpPr>
            <a:stCxn id="160" idx="2"/>
            <a:endCxn id="161" idx="0"/>
          </p:cNvCxnSpPr>
          <p:nvPr/>
        </p:nvCxnSpPr>
        <p:spPr>
          <a:xfrm>
            <a:off x="1255899" y="3607068"/>
            <a:ext cx="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6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166" name="Google Shape;166;p16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170" name="Google Shape;170;p16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174" name="Google Shape;174;p16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75" y="1174625"/>
            <a:ext cx="5641476" cy="290165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81" name="Google Shape;181;p17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182" name="Google Shape;182;p17" descr="卡通人物&#10;&#10;低可信度描述已自动生成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7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84" name="Google Shape;184;p17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5" name="Google Shape;185;p17"/>
          <p:cNvSpPr txBox="1"/>
          <p:nvPr/>
        </p:nvSpPr>
        <p:spPr>
          <a:xfrm>
            <a:off x="6205200" y="995925"/>
            <a:ext cx="2627100" cy="3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Policy Evaluation</a:t>
            </a:r>
            <a:endParaRPr sz="13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 b="1">
                <a:solidFill>
                  <a:schemeClr val="dk1"/>
                </a:solidFill>
              </a:rPr>
              <a:t>Use Case</a:t>
            </a:r>
            <a:r>
              <a:rPr lang="en" sz="900">
                <a:solidFill>
                  <a:schemeClr val="dk1"/>
                </a:solidFill>
              </a:rPr>
              <a:t>: Policymakers can use the app to identify census tracts with the lowest life expectancy and related socioeconomic indicators. This helps in prioritizing resource allocation and designing targeted interventions.</a:t>
            </a:r>
            <a:endParaRPr sz="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 b="1">
                <a:solidFill>
                  <a:schemeClr val="dk1"/>
                </a:solidFill>
              </a:rPr>
              <a:t>Example</a:t>
            </a:r>
            <a:r>
              <a:rPr lang="en" sz="900">
                <a:solidFill>
                  <a:schemeClr val="dk1"/>
                </a:solidFill>
              </a:rPr>
              <a:t>: A city council uses the app to increase walkability and improve healthcare access in census tracts with "Very Poor" life expectancy.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 b="1">
                <a:solidFill>
                  <a:schemeClr val="dk1"/>
                </a:solidFill>
              </a:rPr>
              <a:t>Example:</a:t>
            </a:r>
            <a:r>
              <a:rPr lang="en" sz="900">
                <a:solidFill>
                  <a:schemeClr val="dk1"/>
                </a:solidFill>
              </a:rPr>
              <a:t> An NGO uses the app's comparison tools to showcase disparities and lobby for changes in specific neighborhoods.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Design cont. &amp; Use Case 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3" name="Google Shape;193;p17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194" name="Google Shape;194;p17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198" name="Google Shape;198;p17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7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3" name="Google Shape;203;p17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204" name="Google Shape;204;p17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208" name="Google Shape;208;p1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212" name="Google Shape;212;p17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Design cont. &amp; Use Case </a:t>
            </a:r>
            <a:endParaRPr>
              <a:solidFill>
                <a:srgbClr val="002060"/>
              </a:solidFill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-1142"/>
          <a:stretch/>
        </p:blipFill>
        <p:spPr>
          <a:xfrm>
            <a:off x="440775" y="1174625"/>
            <a:ext cx="5641477" cy="2935149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20" name="Google Shape;220;p18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221" name="Google Shape;221;p18" descr="卡通人物&#10;&#10;低可信度描述已自动生成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8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3" name="Google Shape;223;p18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4" name="Google Shape;224;p18"/>
          <p:cNvSpPr txBox="1"/>
          <p:nvPr/>
        </p:nvSpPr>
        <p:spPr>
          <a:xfrm>
            <a:off x="6160200" y="1253375"/>
            <a:ext cx="2798100" cy="2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Public Awareness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Use Case</a:t>
            </a:r>
            <a:r>
              <a:rPr lang="en" sz="1100">
                <a:solidFill>
                  <a:schemeClr val="dk1"/>
                </a:solidFill>
              </a:rPr>
              <a:t>: The app can inform residents about their community's health metrics and how they compare to city-wide averages.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Example</a:t>
            </a:r>
            <a:r>
              <a:rPr lang="en" sz="1100">
                <a:solidFill>
                  <a:schemeClr val="dk1"/>
                </a:solidFill>
              </a:rPr>
              <a:t>: Residents use the app to understand the need for improved physical activity programs or better health insurance enrollment.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8" name="Google Shape;228;p18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1" name="Google Shape;231;p18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232" name="Google Shape;232;p18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236" name="Google Shape;236;p18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18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242" name="Google Shape;242;p18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8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246" name="Google Shape;246;p18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18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250" name="Google Shape;250;p18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157925" y="307964"/>
            <a:ext cx="1181400" cy="11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9D9D9"/>
                </a:solidFill>
              </a:rPr>
              <a:t>Demo</a:t>
            </a:r>
            <a:endParaRPr sz="2500"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9D9D9"/>
                </a:solidFill>
              </a:rPr>
              <a:t>Video </a:t>
            </a:r>
            <a:endParaRPr sz="2500" b="1">
              <a:solidFill>
                <a:srgbClr val="D9D9D9"/>
              </a:solidFill>
            </a:endParaRPr>
          </a:p>
        </p:txBody>
      </p:sp>
      <p:pic>
        <p:nvPicPr>
          <p:cNvPr id="257" name="Google Shape;257;p19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574" y="500975"/>
            <a:ext cx="6240874" cy="390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64" name="Google Shape;264;p19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265" name="Google Shape;265;p19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9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269" name="Google Shape;269;p19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9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275" name="Google Shape;275;p19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9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279" name="Google Shape;279;p1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19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283" name="Google Shape;283;p19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9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286" name="Google Shape;286;p19" descr="卡通人物&#10;&#10;低可信度描述已自动生成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19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88" name="Google Shape;288;p19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20"/>
          <p:cNvCxnSpPr>
            <a:stCxn id="294" idx="3"/>
          </p:cNvCxnSpPr>
          <p:nvPr/>
        </p:nvCxnSpPr>
        <p:spPr>
          <a:xfrm>
            <a:off x="5129192" y="1973816"/>
            <a:ext cx="1934400" cy="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Github Project Structure</a:t>
            </a:r>
            <a:endParaRPr>
              <a:solidFill>
                <a:srgbClr val="002060"/>
              </a:solidFill>
            </a:endParaRPr>
          </a:p>
        </p:txBody>
      </p:sp>
      <p:grpSp>
        <p:nvGrpSpPr>
          <p:cNvPr id="296" name="Google Shape;296;p20"/>
          <p:cNvGrpSpPr/>
          <p:nvPr/>
        </p:nvGrpSpPr>
        <p:grpSpPr>
          <a:xfrm>
            <a:off x="417462" y="445021"/>
            <a:ext cx="8309067" cy="3895705"/>
            <a:chOff x="97175" y="445023"/>
            <a:chExt cx="9019829" cy="4228946"/>
          </a:xfrm>
        </p:grpSpPr>
        <p:pic>
          <p:nvPicPr>
            <p:cNvPr id="297" name="Google Shape;29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0475" y="2716847"/>
              <a:ext cx="1773937" cy="1957122"/>
            </a:xfrm>
            <a:prstGeom prst="rect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98" name="Google Shape;29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0463" y="445023"/>
              <a:ext cx="1773949" cy="2168674"/>
            </a:xfrm>
            <a:prstGeom prst="rect">
              <a:avLst/>
            </a:prstGeom>
            <a:noFill/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99" name="Google Shape;29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43054" y="1266698"/>
              <a:ext cx="1773950" cy="2311328"/>
            </a:xfrm>
            <a:prstGeom prst="rect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300" name="Google Shape;300;p20"/>
            <p:cNvGrpSpPr/>
            <p:nvPr/>
          </p:nvGrpSpPr>
          <p:grpSpPr>
            <a:xfrm>
              <a:off x="97175" y="1495200"/>
              <a:ext cx="5114774" cy="2307927"/>
              <a:chOff x="97175" y="1495200"/>
              <a:chExt cx="5114774" cy="2307927"/>
            </a:xfrm>
          </p:grpSpPr>
          <p:pic>
            <p:nvPicPr>
              <p:cNvPr id="301" name="Google Shape;301;p20"/>
              <p:cNvPicPr preferRelativeResize="0"/>
              <p:nvPr/>
            </p:nvPicPr>
            <p:blipFill rotWithShape="1">
              <a:blip r:embed="rId6">
                <a:alphaModFix/>
              </a:blip>
              <a:srcRect r="13577"/>
              <a:stretch/>
            </p:blipFill>
            <p:spPr>
              <a:xfrm>
                <a:off x="2268375" y="1495200"/>
                <a:ext cx="2883599" cy="23079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7175" y="1527850"/>
                <a:ext cx="1526526" cy="1689200"/>
              </a:xfrm>
              <a:prstGeom prst="rect">
                <a:avLst/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03" name="Google Shape;303;p20"/>
              <p:cNvSpPr/>
              <p:nvPr/>
            </p:nvSpPr>
            <p:spPr>
              <a:xfrm>
                <a:off x="2180613" y="1848062"/>
                <a:ext cx="3031200" cy="161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4" name="Google Shape;304;p20"/>
              <p:cNvCxnSpPr>
                <a:stCxn id="302" idx="3"/>
                <a:endCxn id="303" idx="1"/>
              </p:cNvCxnSpPr>
              <p:nvPr/>
            </p:nvCxnSpPr>
            <p:spPr>
              <a:xfrm rot="10800000" flipH="1">
                <a:off x="1623701" y="1929050"/>
                <a:ext cx="556800" cy="443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5" name="Google Shape;305;p20"/>
              <p:cNvSpPr/>
              <p:nvPr/>
            </p:nvSpPr>
            <p:spPr>
              <a:xfrm>
                <a:off x="2177438" y="2291586"/>
                <a:ext cx="3034500" cy="161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2180749" y="2589567"/>
                <a:ext cx="3027900" cy="161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2180749" y="2034992"/>
                <a:ext cx="3031200" cy="1392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20"/>
            <p:cNvCxnSpPr>
              <a:stCxn id="305" idx="3"/>
              <a:endCxn id="298" idx="1"/>
            </p:cNvCxnSpPr>
            <p:nvPr/>
          </p:nvCxnSpPr>
          <p:spPr>
            <a:xfrm rot="10800000" flipH="1">
              <a:off x="5211938" y="1529436"/>
              <a:ext cx="178500" cy="843000"/>
            </a:xfrm>
            <a:prstGeom prst="straightConnector1">
              <a:avLst/>
            </a:prstGeom>
            <a:noFill/>
            <a:ln w="1905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0"/>
            <p:cNvCxnSpPr>
              <a:stCxn id="306" idx="3"/>
              <a:endCxn id="297" idx="1"/>
            </p:cNvCxnSpPr>
            <p:nvPr/>
          </p:nvCxnSpPr>
          <p:spPr>
            <a:xfrm>
              <a:off x="5208649" y="2670417"/>
              <a:ext cx="181800" cy="1025100"/>
            </a:xfrm>
            <a:prstGeom prst="straightConnector1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9" name="Google Shape;309;p20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5" name="Google Shape;315;p20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316" name="Google Shape;316;p20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0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320" name="Google Shape;320;p20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0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5" name="Google Shape;325;p20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326" name="Google Shape;326;p20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20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330" name="Google Shape;330;p20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20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334" name="Google Shape;334;p20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20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337" name="Google Shape;337;p20" descr="卡通人物&#10;&#10;低可信度描述已自动生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0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39" name="Google Shape;339;p20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0" name="Google Shape;340;p20"/>
          <p:cNvSpPr txBox="1"/>
          <p:nvPr/>
        </p:nvSpPr>
        <p:spPr>
          <a:xfrm>
            <a:off x="794425" y="3681075"/>
            <a:ext cx="842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2903250" y="3681075"/>
            <a:ext cx="182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Frontend + Backend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7674475" y="3681075"/>
            <a:ext cx="5790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Docs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Tech Review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355" name="Google Shape;355;p2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359" name="Google Shape;359;p2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1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64" name="Google Shape;364;p21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365" name="Google Shape;365;p2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21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369" name="Google Shape;369;p21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21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373" name="Google Shape;373;p2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376" name="Google Shape;376;p21" descr="卡通人物&#10;&#10;低可信度描述已自动生成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1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78" name="Google Shape;378;p21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79" name="Google Shape;3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68" y="2617631"/>
            <a:ext cx="1399000" cy="1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974" y="1098696"/>
            <a:ext cx="749400" cy="12460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21"/>
          <p:cNvGraphicFramePr/>
          <p:nvPr>
            <p:extLst>
              <p:ext uri="{D42A27DB-BD31-4B8C-83A1-F6EECF244321}">
                <p14:modId xmlns:p14="http://schemas.microsoft.com/office/powerpoint/2010/main" val="3295234738"/>
              </p:ext>
            </p:extLst>
          </p:nvPr>
        </p:nvGraphicFramePr>
        <p:xfrm>
          <a:off x="5635975" y="1008350"/>
          <a:ext cx="3238500" cy="1242894"/>
        </p:xfrm>
        <a:graphic>
          <a:graphicData uri="http://schemas.openxmlformats.org/drawingml/2006/table">
            <a:tbl>
              <a:tblPr>
                <a:noFill/>
                <a:tableStyleId>{D7BF6FD5-1F62-404C-9D53-650DCD91A51B}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Components</a:t>
                      </a:r>
                      <a:endParaRPr sz="1000" b="1" dirty="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BA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Available tech choices py</a:t>
                      </a:r>
                      <a:endParaRPr sz="900" b="1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B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ML models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Scikit-learn</a:t>
                      </a:r>
                      <a:endParaRPr sz="700" b="1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analysis and recommendations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Pandas, matplotlib, seaborn …</a:t>
                      </a:r>
                      <a:endParaRPr sz="700" b="1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orbel"/>
                          <a:ea typeface="Corbel"/>
                          <a:cs typeface="Corbel"/>
                          <a:sym typeface="Corbel"/>
                        </a:rPr>
                        <a:t>Interactive map</a:t>
                      </a:r>
                      <a:endParaRPr sz="7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Folium</a:t>
                      </a: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, plotly, pyleaflet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2" name="Google Shape;382;p21"/>
          <p:cNvGraphicFramePr/>
          <p:nvPr>
            <p:extLst>
              <p:ext uri="{D42A27DB-BD31-4B8C-83A1-F6EECF244321}">
                <p14:modId xmlns:p14="http://schemas.microsoft.com/office/powerpoint/2010/main" val="1973341910"/>
              </p:ext>
            </p:extLst>
          </p:nvPr>
        </p:nvGraphicFramePr>
        <p:xfrm>
          <a:off x="2241775" y="1008350"/>
          <a:ext cx="3228975" cy="1242894"/>
        </p:xfrm>
        <a:graphic>
          <a:graphicData uri="http://schemas.openxmlformats.org/drawingml/2006/table">
            <a:tbl>
              <a:tblPr>
                <a:noFill/>
                <a:tableStyleId>{D7BF6FD5-1F62-404C-9D53-650DCD91A51B}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Tech Stacks</a:t>
                      </a:r>
                      <a:endParaRPr sz="1000" b="1" dirty="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BA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Choices</a:t>
                      </a:r>
                      <a:endParaRPr sz="1000" b="1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B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A web application framework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474747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Flask</a:t>
                      </a:r>
                      <a:r>
                        <a:rPr lang="en" sz="700" dirty="0">
                          <a:solidFill>
                            <a:srgbClr val="474747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, </a:t>
                      </a: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Python Shiny, </a:t>
                      </a:r>
                      <a:r>
                        <a:rPr lang="en" sz="700" dirty="0">
                          <a:solidFill>
                            <a:srgbClr val="474747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Django</a:t>
                      </a:r>
                      <a:endParaRPr sz="700" dirty="0">
                        <a:solidFill>
                          <a:srgbClr val="474747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Frontend Web Page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React</a:t>
                      </a:r>
                      <a:r>
                        <a:rPr lang="en" sz="70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, Angular, Vue,</a:t>
                      </a:r>
                      <a:endParaRPr sz="70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A6A6A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Database</a:t>
                      </a:r>
                      <a:endParaRPr sz="700">
                        <a:solidFill>
                          <a:srgbClr val="A6A6A6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rgbClr val="A6A6A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MySQL, </a:t>
                      </a:r>
                      <a:r>
                        <a:rPr lang="en" sz="700" b="1" dirty="0">
                          <a:solidFill>
                            <a:srgbClr val="A6A6A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SQL server</a:t>
                      </a:r>
                      <a:r>
                        <a:rPr lang="en" sz="700" dirty="0">
                          <a:solidFill>
                            <a:srgbClr val="A6A6A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, PostgreSQL</a:t>
                      </a:r>
                      <a:endParaRPr sz="700" dirty="0">
                        <a:solidFill>
                          <a:srgbClr val="A6A6A6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3" name="Google Shape;383;p21"/>
          <p:cNvGraphicFramePr/>
          <p:nvPr>
            <p:extLst>
              <p:ext uri="{D42A27DB-BD31-4B8C-83A1-F6EECF244321}">
                <p14:modId xmlns:p14="http://schemas.microsoft.com/office/powerpoint/2010/main" val="414574077"/>
              </p:ext>
            </p:extLst>
          </p:nvPr>
        </p:nvGraphicFramePr>
        <p:xfrm>
          <a:off x="2241775" y="2410133"/>
          <a:ext cx="6632700" cy="1063541"/>
        </p:xfrm>
        <a:graphic>
          <a:graphicData uri="http://schemas.openxmlformats.org/drawingml/2006/table">
            <a:tbl>
              <a:tblPr>
                <a:noFill/>
                <a:tableStyleId>{D7BF6FD5-1F62-404C-9D53-650DCD91A51B}</a:tableStyleId>
              </a:tblPr>
              <a:tblGrid>
                <a:gridCol w="9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9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7030A0"/>
                          </a:solidFill>
                        </a:rPr>
                        <a:t>Flask</a:t>
                      </a:r>
                      <a:endParaRPr sz="9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Django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Pyramid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Flexibility</a:t>
                      </a:r>
                      <a:endParaRPr sz="700" b="1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rgbClr val="7030A0"/>
                          </a:solidFill>
                        </a:rPr>
                        <a:t>Highly flexible, minimalistic</a:t>
                      </a:r>
                      <a:endParaRPr sz="700" dirty="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Less flexible, follows "the Django way"</a:t>
                      </a:r>
                      <a:endParaRPr sz="7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High flexibility, configurability</a:t>
                      </a:r>
                      <a:endParaRPr sz="7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Use Case</a:t>
                      </a:r>
                      <a:endParaRPr sz="700" b="1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7030A0"/>
                          </a:solidFill>
                        </a:rPr>
                        <a:t>Small to medium web apps, microservices</a:t>
                      </a:r>
                      <a:endParaRPr sz="7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/>
                        <a:t>Large applications, built-in admin panel</a:t>
                      </a:r>
                      <a:endParaRPr sz="7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/>
                        <a:t>Medium to large applications</a:t>
                      </a:r>
                      <a:endParaRPr sz="7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Performance</a:t>
                      </a:r>
                      <a:endParaRPr sz="700" b="1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7030A0"/>
                          </a:solidFill>
                        </a:rPr>
                        <a:t>Generally fast, depending on extensions</a:t>
                      </a:r>
                      <a:endParaRPr sz="7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Slightly slower due to heaviness</a:t>
                      </a:r>
                      <a:endParaRPr sz="7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/>
                        <a:t>Good, optimized for larger apps</a:t>
                      </a:r>
                      <a:endParaRPr sz="7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Scalability</a:t>
                      </a:r>
                      <a:endParaRPr sz="700" b="1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7030A0"/>
                          </a:solidFill>
                        </a:rPr>
                        <a:t>Good with proper architecture</a:t>
                      </a:r>
                      <a:endParaRPr sz="7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Good, designed for scalability</a:t>
                      </a:r>
                      <a:endParaRPr sz="7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/>
                        <a:t>Very good with configurability</a:t>
                      </a:r>
                      <a:endParaRPr sz="7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4" name="Google Shape;384;p21"/>
          <p:cNvSpPr/>
          <p:nvPr/>
        </p:nvSpPr>
        <p:spPr>
          <a:xfrm>
            <a:off x="2025950" y="1514725"/>
            <a:ext cx="204401" cy="1008083"/>
          </a:xfrm>
          <a:custGeom>
            <a:avLst/>
            <a:gdLst/>
            <a:ahLst/>
            <a:cxnLst/>
            <a:rect l="l" t="t" r="r" b="b"/>
            <a:pathLst>
              <a:path w="10274" h="40669" extrusionOk="0">
                <a:moveTo>
                  <a:pt x="10274" y="0"/>
                </a:moveTo>
                <a:lnTo>
                  <a:pt x="0" y="0"/>
                </a:lnTo>
                <a:lnTo>
                  <a:pt x="0" y="40669"/>
                </a:lnTo>
                <a:lnTo>
                  <a:pt x="9418" y="40669"/>
                </a:lnTo>
              </a:path>
            </a:pathLst>
          </a:custGeom>
          <a:noFill/>
          <a:ln w="19050" cap="flat" cmpd="sng">
            <a:solidFill>
              <a:srgbClr val="40BAD2"/>
            </a:solidFill>
            <a:prstDash val="dot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5" name="Google Shape;385;p21"/>
          <p:cNvGraphicFramePr/>
          <p:nvPr>
            <p:extLst>
              <p:ext uri="{D42A27DB-BD31-4B8C-83A1-F6EECF244321}">
                <p14:modId xmlns:p14="http://schemas.microsoft.com/office/powerpoint/2010/main" val="398924217"/>
              </p:ext>
            </p:extLst>
          </p:nvPr>
        </p:nvGraphicFramePr>
        <p:xfrm>
          <a:off x="2241738" y="3567385"/>
          <a:ext cx="6632700" cy="1003848"/>
        </p:xfrm>
        <a:graphic>
          <a:graphicData uri="http://schemas.openxmlformats.org/drawingml/2006/table">
            <a:tbl>
              <a:tblPr>
                <a:noFill/>
                <a:tableStyleId>{372B58EB-C40C-4A12-BABA-B21C81CE90EB}</a:tableStyleId>
              </a:tblPr>
              <a:tblGrid>
                <a:gridCol w="9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7030A0"/>
                          </a:solidFill>
                        </a:rPr>
                        <a:t>React</a:t>
                      </a:r>
                      <a:endParaRPr sz="10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Vue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Angular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Learning Curve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030A0"/>
                          </a:solidFill>
                        </a:rPr>
                        <a:t>Moderate</a:t>
                      </a:r>
                      <a:endParaRPr sz="8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Easy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Steep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Performance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030A0"/>
                          </a:solidFill>
                        </a:rPr>
                        <a:t>High (with optimizations)</a:t>
                      </a:r>
                      <a:endParaRPr sz="8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High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High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Scalability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030A0"/>
                          </a:solidFill>
                        </a:rPr>
                        <a:t>Highly scalable with proper Arch</a:t>
                      </a:r>
                      <a:endParaRPr sz="8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Good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Designed for scalability, complex apps</a:t>
                      </a: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6" name="Google Shape;386;p21"/>
          <p:cNvSpPr/>
          <p:nvPr/>
        </p:nvSpPr>
        <p:spPr>
          <a:xfrm>
            <a:off x="1971725" y="1807975"/>
            <a:ext cx="237226" cy="1851475"/>
          </a:xfrm>
          <a:custGeom>
            <a:avLst/>
            <a:gdLst/>
            <a:ahLst/>
            <a:cxnLst/>
            <a:rect l="l" t="t" r="r" b="b"/>
            <a:pathLst>
              <a:path w="7278" h="74059" extrusionOk="0">
                <a:moveTo>
                  <a:pt x="7278" y="0"/>
                </a:moveTo>
                <a:lnTo>
                  <a:pt x="0" y="0"/>
                </a:lnTo>
                <a:lnTo>
                  <a:pt x="0" y="74059"/>
                </a:lnTo>
                <a:lnTo>
                  <a:pt x="5993" y="74059"/>
                </a:lnTo>
              </a:path>
            </a:pathLst>
          </a:custGeom>
          <a:noFill/>
          <a:ln w="19050" cap="flat" cmpd="sng">
            <a:solidFill>
              <a:srgbClr val="40BAD2"/>
            </a:solidFill>
            <a:prstDash val="dot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87" name="Google Shape;387;p21"/>
          <p:cNvCxnSpPr/>
          <p:nvPr/>
        </p:nvCxnSpPr>
        <p:spPr>
          <a:xfrm rot="10800000" flipH="1">
            <a:off x="1543975" y="1198800"/>
            <a:ext cx="652800" cy="246000"/>
          </a:xfrm>
          <a:prstGeom prst="bentConnector3">
            <a:avLst>
              <a:gd name="adj1" fmla="val 65468"/>
            </a:avLst>
          </a:prstGeom>
          <a:noFill/>
          <a:ln w="19050" cap="flat" cmpd="sng">
            <a:solidFill>
              <a:srgbClr val="40BAD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8" name="Google Shape;388;p21"/>
          <p:cNvSpPr/>
          <p:nvPr/>
        </p:nvSpPr>
        <p:spPr>
          <a:xfrm>
            <a:off x="474475" y="948225"/>
            <a:ext cx="6774525" cy="2076225"/>
          </a:xfrm>
          <a:custGeom>
            <a:avLst/>
            <a:gdLst/>
            <a:ahLst/>
            <a:cxnLst/>
            <a:rect l="l" t="t" r="r" b="b"/>
            <a:pathLst>
              <a:path w="270981" h="83049" extrusionOk="0">
                <a:moveTo>
                  <a:pt x="11558" y="83049"/>
                </a:moveTo>
                <a:lnTo>
                  <a:pt x="0" y="83049"/>
                </a:lnTo>
                <a:lnTo>
                  <a:pt x="0" y="0"/>
                </a:lnTo>
                <a:lnTo>
                  <a:pt x="270981" y="0"/>
                </a:lnTo>
                <a:lnTo>
                  <a:pt x="270981" y="9418"/>
                </a:lnTo>
              </a:path>
            </a:pathLst>
          </a:custGeom>
          <a:noFill/>
          <a:ln w="19050" cap="flat" cmpd="sng">
            <a:solidFill>
              <a:srgbClr val="40BAD2"/>
            </a:solidFill>
            <a:prstDash val="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Challenges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94" name="Google Shape;394;p22"/>
          <p:cNvSpPr txBox="1">
            <a:spLocks noGrp="1"/>
          </p:cNvSpPr>
          <p:nvPr>
            <p:ph type="body" idx="1"/>
          </p:nvPr>
        </p:nvSpPr>
        <p:spPr>
          <a:xfrm>
            <a:off x="4572000" y="1425275"/>
            <a:ext cx="3865800" cy="27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Frontend ⇔ Backend data transfer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Numeric Data; Image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Interactive map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user interactions: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City choosing,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page loading,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Indicator evaluations</a:t>
            </a:r>
            <a:endParaRPr/>
          </a:p>
        </p:txBody>
      </p:sp>
      <p:pic>
        <p:nvPicPr>
          <p:cNvPr id="395" name="Google Shape;3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25" y="1242800"/>
            <a:ext cx="4198375" cy="16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2"/>
          <p:cNvSpPr/>
          <p:nvPr/>
        </p:nvSpPr>
        <p:spPr>
          <a:xfrm>
            <a:off x="0" y="4558288"/>
            <a:ext cx="9144000" cy="58530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236565" y="4664054"/>
            <a:ext cx="195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 HEALTH ENVIRONMENT CONSULTANT TOOL</a:t>
            </a:r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2096708" y="4818892"/>
            <a:ext cx="74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Slide 0</a:t>
            </a: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/08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3632346" y="4760126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Investigation</a:t>
            </a:r>
            <a:endParaRPr sz="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596557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 Review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4966375" y="4771725"/>
            <a:ext cx="1044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DFD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MVP </a:t>
            </a:r>
            <a:r>
              <a:rPr lang="en" sz="900" b="0" i="0" u="none" strike="noStrike" cap="none">
                <a:solidFill>
                  <a:srgbClr val="FDFD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800" b="0" i="0" u="none" strike="noStrike" cap="none">
              <a:solidFill>
                <a:srgbClr val="FDFD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3394843" y="4746952"/>
            <a:ext cx="237224" cy="228815"/>
            <a:chOff x="-3768700" y="3253275"/>
            <a:chExt cx="301850" cy="291150"/>
          </a:xfrm>
        </p:grpSpPr>
        <p:sp>
          <p:nvSpPr>
            <p:cNvPr id="403" name="Google Shape;403;p22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22"/>
          <p:cNvGrpSpPr/>
          <p:nvPr/>
        </p:nvGrpSpPr>
        <p:grpSpPr>
          <a:xfrm>
            <a:off x="5756779" y="4760640"/>
            <a:ext cx="230917" cy="230897"/>
            <a:chOff x="-4478975" y="3251700"/>
            <a:chExt cx="293825" cy="293800"/>
          </a:xfrm>
        </p:grpSpPr>
        <p:sp>
          <p:nvSpPr>
            <p:cNvPr id="407" name="Google Shape;407;p22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22"/>
          <p:cNvSpPr txBox="1"/>
          <p:nvPr/>
        </p:nvSpPr>
        <p:spPr>
          <a:xfrm>
            <a:off x="7068125" y="4759817"/>
            <a:ext cx="783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Challenges</a:t>
            </a:r>
            <a:endParaRPr sz="800" b="0" i="0" u="none" strike="noStrike" cap="none">
              <a:solidFill>
                <a:srgbClr val="7030A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8066175" y="4759825"/>
            <a:ext cx="84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/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Steps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2" name="Google Shape;412;p22"/>
          <p:cNvGrpSpPr/>
          <p:nvPr/>
        </p:nvGrpSpPr>
        <p:grpSpPr>
          <a:xfrm>
            <a:off x="6837250" y="4755284"/>
            <a:ext cx="230886" cy="225674"/>
            <a:chOff x="-5974675" y="3632100"/>
            <a:chExt cx="300125" cy="293350"/>
          </a:xfrm>
        </p:grpSpPr>
        <p:sp>
          <p:nvSpPr>
            <p:cNvPr id="413" name="Google Shape;413;p22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861766" y="4775422"/>
            <a:ext cx="204418" cy="201345"/>
            <a:chOff x="-60991775" y="3376900"/>
            <a:chExt cx="315850" cy="311150"/>
          </a:xfrm>
        </p:grpSpPr>
        <p:sp>
          <p:nvSpPr>
            <p:cNvPr id="417" name="Google Shape;417;p22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22"/>
          <p:cNvGrpSpPr/>
          <p:nvPr/>
        </p:nvGrpSpPr>
        <p:grpSpPr>
          <a:xfrm>
            <a:off x="4724855" y="4786396"/>
            <a:ext cx="255138" cy="179412"/>
            <a:chOff x="3386036" y="1746339"/>
            <a:chExt cx="397907" cy="279762"/>
          </a:xfrm>
        </p:grpSpPr>
        <p:sp>
          <p:nvSpPr>
            <p:cNvPr id="421" name="Google Shape;421;p22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22"/>
          <p:cNvGrpSpPr/>
          <p:nvPr/>
        </p:nvGrpSpPr>
        <p:grpSpPr>
          <a:xfrm>
            <a:off x="8192061" y="53465"/>
            <a:ext cx="842400" cy="820465"/>
            <a:chOff x="10420935" y="99251"/>
            <a:chExt cx="1123200" cy="1093954"/>
          </a:xfrm>
        </p:grpSpPr>
        <p:pic>
          <p:nvPicPr>
            <p:cNvPr id="424" name="Google Shape;424;p22" descr="卡通人物&#10;&#10;低可信度描述已自动生成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4174" y="99251"/>
              <a:ext cx="958208" cy="95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2"/>
            <p:cNvSpPr txBox="1"/>
            <p:nvPr/>
          </p:nvSpPr>
          <p:spPr>
            <a:xfrm>
              <a:off x="10420935" y="936705"/>
              <a:ext cx="11232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500"/>
                <a:buFont typeface="Corbel"/>
                <a:buNone/>
              </a:pPr>
              <a:r>
                <a:rPr lang="en" sz="5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URBAN HEALTH INDEX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8C1A"/>
                </a:buClr>
                <a:buSzPts val="300"/>
                <a:buFont typeface="Corbel"/>
                <a:buNone/>
              </a:pPr>
              <a:r>
                <a:rPr lang="en" sz="300" b="1" i="0" u="none" strike="noStrike" cap="none">
                  <a:solidFill>
                    <a:srgbClr val="6C8C1A"/>
                  </a:solidFill>
                  <a:latin typeface="Corbel"/>
                  <a:ea typeface="Corbel"/>
                  <a:cs typeface="Corbel"/>
                  <a:sym typeface="Corbel"/>
                </a:rPr>
                <a:t>UW CSE 583 COURSE PROJECT</a:t>
              </a:r>
              <a:endParaRPr sz="300" b="1" i="0" u="none" strike="noStrike" cap="none">
                <a:solidFill>
                  <a:srgbClr val="6C8C1A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426" name="Google Shape;426;p22"/>
            <p:cNvCxnSpPr/>
            <p:nvPr/>
          </p:nvCxnSpPr>
          <p:spPr>
            <a:xfrm>
              <a:off x="10504174" y="967185"/>
              <a:ext cx="958200" cy="0"/>
            </a:xfrm>
            <a:prstGeom prst="straightConnector1">
              <a:avLst/>
            </a:prstGeom>
            <a:noFill/>
            <a:ln w="9525" cap="flat" cmpd="sng">
              <a:solidFill>
                <a:srgbClr val="40BA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27" name="Google Shape;427;p22"/>
          <p:cNvSpPr txBox="1">
            <a:spLocks noGrp="1"/>
          </p:cNvSpPr>
          <p:nvPr>
            <p:ph type="body" idx="1"/>
          </p:nvPr>
        </p:nvSpPr>
        <p:spPr>
          <a:xfrm>
            <a:off x="305300" y="3093300"/>
            <a:ext cx="44403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interaction javascript elements integration with python analysis functions;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Indicator improvement recommendations</a:t>
            </a:r>
            <a:endParaRPr sz="1600"/>
          </a:p>
        </p:txBody>
      </p:sp>
      <p:cxnSp>
        <p:nvCxnSpPr>
          <p:cNvPr id="428" name="Google Shape;428;p22"/>
          <p:cNvCxnSpPr/>
          <p:nvPr/>
        </p:nvCxnSpPr>
        <p:spPr>
          <a:xfrm>
            <a:off x="4961150" y="3317175"/>
            <a:ext cx="364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2"/>
          <p:cNvCxnSpPr/>
          <p:nvPr/>
        </p:nvCxnSpPr>
        <p:spPr>
          <a:xfrm rot="10800000">
            <a:off x="5050925" y="1340500"/>
            <a:ext cx="0" cy="189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22"/>
          <p:cNvCxnSpPr/>
          <p:nvPr/>
        </p:nvCxnSpPr>
        <p:spPr>
          <a:xfrm rot="10800000">
            <a:off x="5050925" y="3441700"/>
            <a:ext cx="0" cy="69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2"/>
          <p:cNvCxnSpPr/>
          <p:nvPr/>
        </p:nvCxnSpPr>
        <p:spPr>
          <a:xfrm>
            <a:off x="4961150" y="1272100"/>
            <a:ext cx="364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22"/>
          <p:cNvCxnSpPr/>
          <p:nvPr/>
        </p:nvCxnSpPr>
        <p:spPr>
          <a:xfrm>
            <a:off x="4961150" y="4194975"/>
            <a:ext cx="364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2"/>
          <p:cNvCxnSpPr/>
          <p:nvPr/>
        </p:nvCxnSpPr>
        <p:spPr>
          <a:xfrm rot="10800000">
            <a:off x="8467225" y="1340500"/>
            <a:ext cx="0" cy="189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22"/>
          <p:cNvCxnSpPr/>
          <p:nvPr/>
        </p:nvCxnSpPr>
        <p:spPr>
          <a:xfrm rot="10800000">
            <a:off x="8467225" y="3441700"/>
            <a:ext cx="0" cy="69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22"/>
          <p:cNvCxnSpPr/>
          <p:nvPr/>
        </p:nvCxnSpPr>
        <p:spPr>
          <a:xfrm rot="10800000" flipH="1">
            <a:off x="4155700" y="2965425"/>
            <a:ext cx="880500" cy="361500"/>
          </a:xfrm>
          <a:prstGeom prst="bentConnector3">
            <a:avLst>
              <a:gd name="adj1" fmla="val 75645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22"/>
          <p:cNvCxnSpPr/>
          <p:nvPr/>
        </p:nvCxnSpPr>
        <p:spPr>
          <a:xfrm>
            <a:off x="4614050" y="3890275"/>
            <a:ext cx="413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Office PowerPoint</Application>
  <PresentationFormat>全屏显示(16:9)</PresentationFormat>
  <Paragraphs>180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Corbel</vt:lpstr>
      <vt:lpstr>Quattrocento Sans</vt:lpstr>
      <vt:lpstr>Arial</vt:lpstr>
      <vt:lpstr>Microsoft JhengHei</vt:lpstr>
      <vt:lpstr>Simple Light</vt:lpstr>
      <vt:lpstr>PowerPoint 演示文稿</vt:lpstr>
      <vt:lpstr>PowerPoint 演示文稿</vt:lpstr>
      <vt:lpstr>PowerPoint 演示文稿</vt:lpstr>
      <vt:lpstr>Design cont. &amp; Use Case </vt:lpstr>
      <vt:lpstr>Design cont. &amp; Use Case </vt:lpstr>
      <vt:lpstr>Demo Video </vt:lpstr>
      <vt:lpstr>Github Project Structure</vt:lpstr>
      <vt:lpstr>Tech Review</vt:lpstr>
      <vt:lpstr>Challenges</vt:lpstr>
      <vt:lpstr>Next Steps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Eva Zhang</cp:lastModifiedBy>
  <cp:revision>1</cp:revision>
  <dcterms:modified xsi:type="dcterms:W3CDTF">2024-12-11T20:27:09Z</dcterms:modified>
</cp:coreProperties>
</file>